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5" r:id="rId8"/>
    <p:sldId id="261" r:id="rId9"/>
    <p:sldId id="266" r:id="rId10"/>
    <p:sldId id="264" r:id="rId11"/>
    <p:sldId id="263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DB6584-E6D1-4213-A8E6-575B693802C1}" type="datetimeFigureOut">
              <a:rPr lang="el-GR" smtClean="0"/>
              <a:pPr/>
              <a:t>17/3/2024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BCD6AA-D0CD-44EC-A19E-8BC08C301F2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4jXS4tQQx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ΣΧΟΛΙΚΟΣ ΕΚΦΟΒΙΣΜΟΣ</a:t>
            </a:r>
            <a:br>
              <a:rPr lang="el-GR" b="1" dirty="0"/>
            </a:br>
            <a:r>
              <a:rPr lang="en-US" b="1" dirty="0"/>
              <a:t>Bullying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ΦΑΙΝΟΜΕΝΟ ΤΗΣ ΕΠΟΧΗΣ</a:t>
            </a:r>
            <a:r>
              <a:rPr lang="en-US" dirty="0"/>
              <a:t>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54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3600" b="1" dirty="0">
                <a:solidFill>
                  <a:srgbClr val="C00000"/>
                </a:solidFill>
              </a:rPr>
              <a:t>Θυμήσου:</a:t>
            </a:r>
            <a:r>
              <a:rPr lang="el-GR" sz="3600" b="1" dirty="0"/>
              <a:t> </a:t>
            </a:r>
          </a:p>
          <a:p>
            <a:r>
              <a:rPr lang="el-GR" sz="3600" dirty="0"/>
              <a:t> Δεν είναι ανάγκη να γίνεις θύμα βίας</a:t>
            </a:r>
          </a:p>
          <a:p>
            <a:r>
              <a:rPr lang="el-GR" sz="3600" dirty="0"/>
              <a:t> Δεν είναι όμορφο να συγκαλύπτεις και να ανέχεσαι τη βία στο σχολείο ή αλλού</a:t>
            </a:r>
          </a:p>
          <a:p>
            <a:r>
              <a:rPr lang="el-GR" sz="3600" dirty="0"/>
              <a:t> Ο σεβασμός στη διαφορετικότητα είναι ένδειξη πολιτισμού</a:t>
            </a:r>
          </a:p>
          <a:p>
            <a:endParaRPr lang="el-GR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Δίκτυο Πρόληψης και Αντιμετώπισης των Φαινομένων Σχολικής Βίας και Εκφοβισμού του Υπουργείου Πολιτισμού, Παιδείας και Θρησκευμάτων</a:t>
            </a:r>
            <a:r>
              <a:rPr lang="en-US" dirty="0"/>
              <a:t>. (</a:t>
            </a:r>
            <a:r>
              <a:rPr lang="el-GR" dirty="0"/>
              <a:t>Αθήνα</a:t>
            </a:r>
            <a:r>
              <a:rPr lang="en-US" dirty="0"/>
              <a:t>)</a:t>
            </a:r>
            <a:r>
              <a:rPr lang="el-GR" dirty="0"/>
              <a:t>, Φεβρουάριος 2015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682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ΤΙ ΟΡΙΖΕΤΑΙ ΩΣ ΣΧΟΛΙΚΟΣ ΕΚΦΟΒΙΣΜΟΣ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l-GR" sz="3600" dirty="0"/>
              <a:t> Είναι το φαινόμενο εκείνο κατά το οποίο ένας ή περισσότεροι μαθητές ασκούν επίδειξη δύναμης, απειλής και εξαναγκασμού προς έναν πιο αδύναμο ή μικρότερο συμμαθητή τους. </a:t>
            </a:r>
          </a:p>
          <a:p>
            <a:pPr marL="0" indent="0"/>
            <a:r>
              <a:rPr lang="el-GR" sz="3600" dirty="0"/>
              <a:t> Η πράξη αυτή είναι επαναλαμβανόμενη, συστηματική και συχνή.</a:t>
            </a:r>
          </a:p>
        </p:txBody>
      </p:sp>
    </p:spTree>
    <p:extLst>
      <p:ext uri="{BB962C8B-B14F-4D97-AF65-F5344CB8AC3E}">
        <p14:creationId xmlns:p14="http://schemas.microsoft.com/office/powerpoint/2010/main" val="41718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Ρολοι</a:t>
            </a:r>
            <a:r>
              <a:rPr lang="el-GR" dirty="0"/>
              <a:t> που </a:t>
            </a:r>
            <a:r>
              <a:rPr lang="el-GR" dirty="0" err="1"/>
              <a:t>αναδυονται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 Θύτης (είναι πάντοτε δυνατότερος και ισχυρότερος από το «θύμα»).</a:t>
            </a:r>
          </a:p>
          <a:p>
            <a:r>
              <a:rPr lang="el-GR" sz="3600" dirty="0"/>
              <a:t> Θύμα (κοινωνικά απομονωμένος, νέος στο σχολείο ή στην πόλη, διαφορετικός από το σύνολο)</a:t>
            </a:r>
          </a:p>
          <a:p>
            <a:r>
              <a:rPr lang="el-GR" sz="3600" dirty="0"/>
              <a:t> Παρατηρητές (δεν είναι μια «ομοιογενής» ομάδα, φοβούνται, </a:t>
            </a:r>
            <a:r>
              <a:rPr lang="el-GR" sz="3600" dirty="0">
                <a:solidFill>
                  <a:srgbClr val="FF0000"/>
                </a:solidFill>
              </a:rPr>
              <a:t>«καλοί Σαμαρείτες»)</a:t>
            </a:r>
          </a:p>
        </p:txBody>
      </p:sp>
    </p:spTree>
    <p:extLst>
      <p:ext uri="{BB962C8B-B14F-4D97-AF65-F5344CB8AC3E}">
        <p14:creationId xmlns:p14="http://schemas.microsoft.com/office/powerpoint/2010/main" val="285072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Μορφεσ</a:t>
            </a:r>
            <a:r>
              <a:rPr lang="el-GR" dirty="0"/>
              <a:t> </a:t>
            </a:r>
            <a:r>
              <a:rPr lang="el-GR" dirty="0" err="1"/>
              <a:t>σχολικου</a:t>
            </a:r>
            <a:r>
              <a:rPr lang="el-GR" dirty="0"/>
              <a:t> </a:t>
            </a:r>
            <a:r>
              <a:rPr lang="el-GR" dirty="0" err="1"/>
              <a:t>εκφοβισμου</a:t>
            </a:r>
            <a:r>
              <a:rPr lang="el-GR" dirty="0"/>
              <a:t>.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 Σωματική Βία</a:t>
            </a:r>
          </a:p>
          <a:p>
            <a:r>
              <a:rPr lang="el-GR" sz="3600" dirty="0"/>
              <a:t> Λεκτική Βία</a:t>
            </a:r>
          </a:p>
          <a:p>
            <a:r>
              <a:rPr lang="el-GR" sz="3600" dirty="0"/>
              <a:t> Συναισθηματική/Ψυχολογική Βία</a:t>
            </a:r>
          </a:p>
          <a:p>
            <a:r>
              <a:rPr lang="el-GR" sz="3600" dirty="0"/>
              <a:t> Κοινωνικός Αποκλεισμός</a:t>
            </a:r>
          </a:p>
          <a:p>
            <a:r>
              <a:rPr lang="el-GR" sz="3600" dirty="0"/>
              <a:t> Ηλεκτρονική Βία</a:t>
            </a:r>
          </a:p>
          <a:p>
            <a:r>
              <a:rPr lang="el-GR" sz="3600" dirty="0"/>
              <a:t> Σεξουαλική Βία</a:t>
            </a:r>
          </a:p>
          <a:p>
            <a:pPr marL="0" indent="0">
              <a:buNone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05956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Παραδειγματα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/>
              <a:t>Λεκτική βία</a:t>
            </a:r>
            <a:r>
              <a:rPr lang="el-GR" dirty="0"/>
              <a:t> </a:t>
            </a:r>
          </a:p>
          <a:p>
            <a:r>
              <a:rPr lang="el-GR" dirty="0"/>
              <a:t>«Είσαι χαζή!» «είσαι ανόητος!» «είσαι φυτό!» «είσαι βλάκας!», «Κάτσε καλά γιατί θα φας ξύλο!», ή «Φύγε, δεν σε θέλω στην τάξη!».</a:t>
            </a:r>
          </a:p>
          <a:p>
            <a:pPr>
              <a:buNone/>
            </a:pPr>
            <a:r>
              <a:rPr lang="el-GR" b="1" dirty="0"/>
              <a:t>Συναισθηματική-ψυχολογική βία</a:t>
            </a:r>
          </a:p>
          <a:p>
            <a:r>
              <a:rPr lang="el-GR" dirty="0"/>
              <a:t>ψευδή σχόλια και κουτσομπολιό με σκοπό τον αποκλεισμό του «θύματος» από παρέες και δραστηριότητες της τάξης. </a:t>
            </a:r>
          </a:p>
          <a:p>
            <a:r>
              <a:rPr lang="el-GR" dirty="0"/>
              <a:t>«Φύγε!», «Δεν είσαι φίλος μου»…</a:t>
            </a:r>
          </a:p>
          <a:p>
            <a:pPr>
              <a:buNone/>
            </a:pPr>
            <a:r>
              <a:rPr lang="el-GR" b="1" dirty="0"/>
              <a:t>Κοινωνικός αποκλεισμός</a:t>
            </a:r>
          </a:p>
          <a:p>
            <a:r>
              <a:rPr lang="el-GR" dirty="0"/>
              <a:t>«Μην την καλέσεις στο </a:t>
            </a:r>
            <a:r>
              <a:rPr lang="el-GR" dirty="0" err="1"/>
              <a:t>πάρτυ</a:t>
            </a:r>
            <a:r>
              <a:rPr lang="el-GR" dirty="0"/>
              <a:t>»</a:t>
            </a:r>
          </a:p>
          <a:p>
            <a:r>
              <a:rPr lang="el-GR" dirty="0"/>
              <a:t>«Άντε ρε! Φύγε από εδώ», «Μην της μιλάτε ρε»,…</a:t>
            </a:r>
          </a:p>
          <a:p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838200" y="180899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4000" b="1" dirty="0">
                <a:solidFill>
                  <a:srgbClr val="C00000"/>
                </a:solidFill>
              </a:rPr>
              <a:t>Θυμήσου: </a:t>
            </a:r>
          </a:p>
          <a:p>
            <a:pPr marL="0" indent="0">
              <a:buNone/>
            </a:pPr>
            <a:r>
              <a:rPr lang="el-GR" sz="4000" dirty="0"/>
              <a:t>Το σχολείο είναι και πρέπει να είναι ένας χώρος ηρεμίας όπου μαθαίνουμε, συνυπάρχουμε και ζούμε αρμονικά.</a:t>
            </a:r>
          </a:p>
          <a:p>
            <a:pPr marL="0" indent="0">
              <a:buNone/>
            </a:pPr>
            <a:r>
              <a:rPr lang="el-GR" sz="4000" dirty="0"/>
              <a:t> Στη σχολική τάξη, όλοι είμαστε ισότιμα μέλη. Κανείς δεν είναι καλύτερος από τους υπόλοιπους!</a:t>
            </a:r>
          </a:p>
          <a:p>
            <a:pPr marL="0" indent="0">
              <a:buNone/>
            </a:pPr>
            <a:endParaRPr lang="el-GR" sz="4000" dirty="0"/>
          </a:p>
          <a:p>
            <a:pPr marL="0" indent="0">
              <a:buNone/>
            </a:pP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13106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Βιντεο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https://www.youtube.com/watch?v=74jXS4tQQx4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ΚΑΝΩ (</a:t>
            </a:r>
            <a:r>
              <a:rPr lang="el-GR" dirty="0" err="1"/>
              <a:t>θυμα</a:t>
            </a:r>
            <a:r>
              <a:rPr lang="el-GR" dirty="0"/>
              <a:t> ή </a:t>
            </a:r>
            <a:r>
              <a:rPr lang="el-GR" dirty="0" err="1"/>
              <a:t>παρατηρητησ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l-GR" sz="3600" dirty="0"/>
              <a:t>Μην είσαι απαθής και βουβός.</a:t>
            </a:r>
          </a:p>
          <a:p>
            <a:r>
              <a:rPr lang="el-GR" sz="3600" b="1" dirty="0">
                <a:solidFill>
                  <a:srgbClr val="FF0000"/>
                </a:solidFill>
              </a:rPr>
              <a:t> Μίλησε!</a:t>
            </a:r>
          </a:p>
          <a:p>
            <a:r>
              <a:rPr lang="el-GR" sz="3600" dirty="0"/>
              <a:t> Ζήτα </a:t>
            </a:r>
            <a:r>
              <a:rPr lang="el-GR" sz="3600" b="1" dirty="0">
                <a:solidFill>
                  <a:srgbClr val="FF0000"/>
                </a:solidFill>
              </a:rPr>
              <a:t>άμεσα</a:t>
            </a:r>
            <a:r>
              <a:rPr lang="el-GR" sz="3600" dirty="0"/>
              <a:t> βοήθεια από έναν μεγαλύτερο (γονιό, εκπαιδευτικό)</a:t>
            </a:r>
          </a:p>
        </p:txBody>
      </p:sp>
    </p:spTree>
    <p:extLst>
      <p:ext uri="{BB962C8B-B14F-4D97-AF65-F5344CB8AC3E}">
        <p14:creationId xmlns:p14="http://schemas.microsoft.com/office/powerpoint/2010/main" val="382884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ΚΑΝΩ (</a:t>
            </a:r>
            <a:r>
              <a:rPr lang="el-GR" dirty="0" err="1"/>
              <a:t>θυτησ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Η καταπίεση και η δυστυχία των άλλων δεν είναι ευχαρίστηση </a:t>
            </a:r>
          </a:p>
          <a:p>
            <a:r>
              <a:rPr lang="el-GR" sz="3600" dirty="0"/>
              <a:t>Αναλογίσου τα αληθινά αίτια πίσω από τη συμπεριφορά σου αυτή προς τους αδύναμους</a:t>
            </a:r>
          </a:p>
          <a:p>
            <a:r>
              <a:rPr lang="el-GR" sz="3600" dirty="0"/>
              <a:t> Διαχειρίσου το θυμό σου.</a:t>
            </a:r>
          </a:p>
          <a:p>
            <a:r>
              <a:rPr lang="el-GR" sz="3600" dirty="0"/>
              <a:t> Ζήτα </a:t>
            </a:r>
            <a:r>
              <a:rPr lang="el-GR" sz="3600" b="1" dirty="0">
                <a:solidFill>
                  <a:srgbClr val="FF0000"/>
                </a:solidFill>
              </a:rPr>
              <a:t>άμεσα</a:t>
            </a:r>
            <a:r>
              <a:rPr lang="el-GR" sz="3600" dirty="0"/>
              <a:t> βοήθεια από κάποιον που μπορεί να σε ακούσει</a:t>
            </a:r>
          </a:p>
          <a:p>
            <a:pPr>
              <a:buNone/>
            </a:pPr>
            <a:endParaRPr lang="el-GR" sz="3600" dirty="0"/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828848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</TotalTime>
  <Words>402</Words>
  <Application>Microsoft Office PowerPoint</Application>
  <PresentationFormat>Ευρεία οθόνη</PresentationFormat>
  <Paragraphs>45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Προεξοχή</vt:lpstr>
      <vt:lpstr>ΣΧΟΛΙΚΟΣ ΕΚΦΟΒΙΣΜΟΣ Bullying</vt:lpstr>
      <vt:lpstr>ΤΙ ΟΡΙΖΕΤΑΙ ΩΣ ΣΧΟΛΙΚΟΣ ΕΚΦΟΒΙΣΜΟΣ</vt:lpstr>
      <vt:lpstr>Ρολοι που αναδυονται</vt:lpstr>
      <vt:lpstr>Μορφεσ σχολικου εκφοβισμου.</vt:lpstr>
      <vt:lpstr>Παραδειγματα</vt:lpstr>
      <vt:lpstr>Παρουσίαση του PowerPoint</vt:lpstr>
      <vt:lpstr>Βιντεο</vt:lpstr>
      <vt:lpstr>ΤΙ ΚΑΝΩ (θυμα ή παρατηρητησ)</vt:lpstr>
      <vt:lpstr>ΤΙ ΚΑΝΩ (θυτησ)</vt:lpstr>
      <vt:lpstr>Παρουσίαση του PowerPoint</vt:lpstr>
      <vt:lpstr>ΠΗΓΕΣ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ΣΧΟΛΙΚΟΣ ΕΚΦΟΒΙΣΜΟΣ</dc:title>
  <dc:creator>User</dc:creator>
  <cp:lastModifiedBy>ΓΙΩΡΓΟΣ ΔΗΜΟΥ</cp:lastModifiedBy>
  <cp:revision>15</cp:revision>
  <dcterms:created xsi:type="dcterms:W3CDTF">2023-11-26T09:46:23Z</dcterms:created>
  <dcterms:modified xsi:type="dcterms:W3CDTF">2024-03-17T16:47:35Z</dcterms:modified>
</cp:coreProperties>
</file>